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45300"/>
  <p:notesSz cx="9144000" cy="6845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>
      <p:cViewPr varScale="1">
        <p:scale>
          <a:sx n="107" d="100"/>
          <a:sy n="107" d="100"/>
        </p:scale>
        <p:origin x="166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2043"/>
            <a:ext cx="7772400" cy="1437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33368"/>
            <a:ext cx="6400800" cy="171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C5202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C5202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4419"/>
            <a:ext cx="3977640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4419"/>
            <a:ext cx="3977640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C5202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33580" y="2898055"/>
            <a:ext cx="2876839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C5202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75299" y="2847204"/>
            <a:ext cx="4993401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66129"/>
            <a:ext cx="292608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66129"/>
            <a:ext cx="210312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66129"/>
            <a:ext cx="2103120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75299" y="2847204"/>
            <a:ext cx="482282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Im Anschluss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finden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Sie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leere Vorlagen,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um Buyer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Personas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bilden zu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können.  Falls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Sie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mehr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Templates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benötigen, 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können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Sie diese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jederzeit</a:t>
            </a:r>
            <a:r>
              <a:rPr sz="1200" spc="1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duplizieren.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Viel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Erfolg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mit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Ihren Buyer</a:t>
            </a:r>
            <a:r>
              <a:rPr sz="1200" spc="-4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Personas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Im Anschluss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finden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Sie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leere Vorlagen,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um Buyer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Personas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bilden zu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können.  Falls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Sie </a:t>
            </a: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mehr </a:t>
            </a:r>
            <a:r>
              <a:rPr sz="1200" spc="-20" dirty="0">
                <a:solidFill>
                  <a:srgbClr val="231F20"/>
                </a:solidFill>
                <a:latin typeface="Calibri"/>
                <a:cs typeface="Calibri"/>
              </a:rPr>
              <a:t>Templates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benötigen, </a:t>
            </a:r>
            <a:r>
              <a:rPr sz="1200" spc="-15" dirty="0">
                <a:solidFill>
                  <a:srgbClr val="231F20"/>
                </a:solidFill>
                <a:latin typeface="Calibri"/>
                <a:cs typeface="Calibri"/>
              </a:rPr>
              <a:t>können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Sie diese </a:t>
            </a:r>
            <a:r>
              <a:rPr sz="1200" spc="-10" dirty="0">
                <a:solidFill>
                  <a:srgbClr val="231F20"/>
                </a:solidFill>
                <a:latin typeface="Calibri"/>
                <a:cs typeface="Calibri"/>
              </a:rPr>
              <a:t>jederzeit</a:t>
            </a:r>
            <a:r>
              <a:rPr sz="1200" spc="1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duplizieren.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Viel Erfolg mit Ihren Buyer</a:t>
            </a:r>
            <a:r>
              <a:rPr sz="1200" b="1" spc="-7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231F20"/>
                </a:solidFill>
                <a:latin typeface="Calibri"/>
                <a:cs typeface="Calibri"/>
              </a:rPr>
              <a:t>Personas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75299" y="2113104"/>
            <a:ext cx="38906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latin typeface="Calibri"/>
                <a:cs typeface="Calibri"/>
              </a:rPr>
              <a:t>Und </a:t>
            </a:r>
            <a:r>
              <a:rPr sz="2400" b="0" spc="-5" dirty="0">
                <a:latin typeface="Calibri"/>
                <a:cs typeface="Calibri"/>
              </a:rPr>
              <a:t>jetzt sind Sie an der</a:t>
            </a:r>
            <a:r>
              <a:rPr sz="2400" b="0" spc="-55" dirty="0">
                <a:latin typeface="Calibri"/>
                <a:cs typeface="Calibri"/>
              </a:rPr>
              <a:t> </a:t>
            </a:r>
            <a:r>
              <a:rPr sz="2400" b="0" spc="-10" dirty="0">
                <a:latin typeface="Calibri"/>
                <a:cs typeface="Calibri"/>
              </a:rPr>
              <a:t>Reihe!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BUYER</a:t>
            </a:r>
            <a:r>
              <a:rPr spc="-65" dirty="0"/>
              <a:t> </a:t>
            </a:r>
            <a:r>
              <a:rPr spc="-10" dirty="0"/>
              <a:t>PERSONAS</a:t>
            </a:r>
          </a:p>
          <a:p>
            <a:pPr marL="2540" algn="ctr">
              <a:lnSpc>
                <a:spcPct val="100000"/>
              </a:lnSpc>
            </a:pPr>
            <a:r>
              <a:rPr b="0" spc="-5" dirty="0">
                <a:latin typeface="Calibri"/>
                <a:cs typeface="Calibri"/>
              </a:rPr>
              <a:t>DEFINIEREN</a:t>
            </a:r>
          </a:p>
        </p:txBody>
      </p:sp>
      <p:sp>
        <p:nvSpPr>
          <p:cNvPr id="3" name="object 3"/>
          <p:cNvSpPr/>
          <p:nvPr/>
        </p:nvSpPr>
        <p:spPr>
          <a:xfrm>
            <a:off x="4322638" y="3957162"/>
            <a:ext cx="210820" cy="214629"/>
          </a:xfrm>
          <a:custGeom>
            <a:avLst/>
            <a:gdLst/>
            <a:ahLst/>
            <a:cxnLst/>
            <a:rect l="l" t="t" r="r" b="b"/>
            <a:pathLst>
              <a:path w="210820" h="214629">
                <a:moveTo>
                  <a:pt x="105359" y="0"/>
                </a:moveTo>
                <a:lnTo>
                  <a:pt x="64347" y="8406"/>
                </a:lnTo>
                <a:lnTo>
                  <a:pt x="30857" y="31335"/>
                </a:lnTo>
                <a:lnTo>
                  <a:pt x="8279" y="65349"/>
                </a:lnTo>
                <a:lnTo>
                  <a:pt x="0" y="107010"/>
                </a:lnTo>
                <a:lnTo>
                  <a:pt x="8279" y="148662"/>
                </a:lnTo>
                <a:lnTo>
                  <a:pt x="30857" y="182681"/>
                </a:lnTo>
                <a:lnTo>
                  <a:pt x="64347" y="205620"/>
                </a:lnTo>
                <a:lnTo>
                  <a:pt x="105359" y="214033"/>
                </a:lnTo>
                <a:lnTo>
                  <a:pt x="146305" y="205620"/>
                </a:lnTo>
                <a:lnTo>
                  <a:pt x="179774" y="182681"/>
                </a:lnTo>
                <a:lnTo>
                  <a:pt x="202357" y="148662"/>
                </a:lnTo>
                <a:lnTo>
                  <a:pt x="210642" y="107010"/>
                </a:lnTo>
                <a:lnTo>
                  <a:pt x="202357" y="65349"/>
                </a:lnTo>
                <a:lnTo>
                  <a:pt x="179774" y="31335"/>
                </a:lnTo>
                <a:lnTo>
                  <a:pt x="146305" y="8406"/>
                </a:lnTo>
                <a:lnTo>
                  <a:pt x="105359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94448" y="4198334"/>
            <a:ext cx="301625" cy="295910"/>
          </a:xfrm>
          <a:custGeom>
            <a:avLst/>
            <a:gdLst/>
            <a:ahLst/>
            <a:cxnLst/>
            <a:rect l="l" t="t" r="r" b="b"/>
            <a:pathLst>
              <a:path w="301625" h="295910">
                <a:moveTo>
                  <a:pt x="121602" y="0"/>
                </a:moveTo>
                <a:lnTo>
                  <a:pt x="83660" y="3396"/>
                </a:lnTo>
                <a:lnTo>
                  <a:pt x="50952" y="13217"/>
                </a:lnTo>
                <a:lnTo>
                  <a:pt x="23168" y="28910"/>
                </a:lnTo>
                <a:lnTo>
                  <a:pt x="0" y="49923"/>
                </a:lnTo>
                <a:lnTo>
                  <a:pt x="14109" y="79761"/>
                </a:lnTo>
                <a:lnTo>
                  <a:pt x="25011" y="111309"/>
                </a:lnTo>
                <a:lnTo>
                  <a:pt x="38696" y="177495"/>
                </a:lnTo>
                <a:lnTo>
                  <a:pt x="43976" y="230730"/>
                </a:lnTo>
                <a:lnTo>
                  <a:pt x="44424" y="248589"/>
                </a:lnTo>
                <a:lnTo>
                  <a:pt x="44271" y="261376"/>
                </a:lnTo>
                <a:lnTo>
                  <a:pt x="43587" y="273032"/>
                </a:lnTo>
                <a:lnTo>
                  <a:pt x="42040" y="284196"/>
                </a:lnTo>
                <a:lnTo>
                  <a:pt x="39293" y="295503"/>
                </a:lnTo>
                <a:lnTo>
                  <a:pt x="275805" y="295503"/>
                </a:lnTo>
                <a:lnTo>
                  <a:pt x="284923" y="292870"/>
                </a:lnTo>
                <a:lnTo>
                  <a:pt x="293206" y="286029"/>
                </a:lnTo>
                <a:lnTo>
                  <a:pt x="299224" y="276569"/>
                </a:lnTo>
                <a:lnTo>
                  <a:pt x="301548" y="266077"/>
                </a:lnTo>
                <a:lnTo>
                  <a:pt x="299438" y="212216"/>
                </a:lnTo>
                <a:lnTo>
                  <a:pt x="292707" y="162159"/>
                </a:lnTo>
                <a:lnTo>
                  <a:pt x="280754" y="116947"/>
                </a:lnTo>
                <a:lnTo>
                  <a:pt x="262977" y="77622"/>
                </a:lnTo>
                <a:lnTo>
                  <a:pt x="238774" y="45223"/>
                </a:lnTo>
                <a:lnTo>
                  <a:pt x="207545" y="20793"/>
                </a:lnTo>
                <a:lnTo>
                  <a:pt x="168688" y="5371"/>
                </a:lnTo>
                <a:lnTo>
                  <a:pt x="121602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48000" y="4198334"/>
            <a:ext cx="360045" cy="295910"/>
          </a:xfrm>
          <a:custGeom>
            <a:avLst/>
            <a:gdLst/>
            <a:ahLst/>
            <a:cxnLst/>
            <a:rect l="l" t="t" r="r" b="b"/>
            <a:pathLst>
              <a:path w="360045" h="295910">
                <a:moveTo>
                  <a:pt x="179997" y="0"/>
                </a:moveTo>
                <a:lnTo>
                  <a:pt x="132912" y="5371"/>
                </a:lnTo>
                <a:lnTo>
                  <a:pt x="94051" y="20793"/>
                </a:lnTo>
                <a:lnTo>
                  <a:pt x="62814" y="45223"/>
                </a:lnTo>
                <a:lnTo>
                  <a:pt x="38601" y="77622"/>
                </a:lnTo>
                <a:lnTo>
                  <a:pt x="20813" y="116947"/>
                </a:lnTo>
                <a:lnTo>
                  <a:pt x="8850" y="162159"/>
                </a:lnTo>
                <a:lnTo>
                  <a:pt x="2112" y="212216"/>
                </a:lnTo>
                <a:lnTo>
                  <a:pt x="0" y="266077"/>
                </a:lnTo>
                <a:lnTo>
                  <a:pt x="2320" y="276594"/>
                </a:lnTo>
                <a:lnTo>
                  <a:pt x="8334" y="286111"/>
                </a:lnTo>
                <a:lnTo>
                  <a:pt x="16619" y="293009"/>
                </a:lnTo>
                <a:lnTo>
                  <a:pt x="25755" y="295668"/>
                </a:lnTo>
                <a:lnTo>
                  <a:pt x="334060" y="295668"/>
                </a:lnTo>
                <a:lnTo>
                  <a:pt x="343261" y="293009"/>
                </a:lnTo>
                <a:lnTo>
                  <a:pt x="351567" y="286111"/>
                </a:lnTo>
                <a:lnTo>
                  <a:pt x="357578" y="276594"/>
                </a:lnTo>
                <a:lnTo>
                  <a:pt x="359892" y="266077"/>
                </a:lnTo>
                <a:lnTo>
                  <a:pt x="357780" y="212216"/>
                </a:lnTo>
                <a:lnTo>
                  <a:pt x="351043" y="162159"/>
                </a:lnTo>
                <a:lnTo>
                  <a:pt x="339084" y="116947"/>
                </a:lnTo>
                <a:lnTo>
                  <a:pt x="321303" y="77622"/>
                </a:lnTo>
                <a:lnTo>
                  <a:pt x="297103" y="45223"/>
                </a:lnTo>
                <a:lnTo>
                  <a:pt x="265884" y="20793"/>
                </a:lnTo>
                <a:lnTo>
                  <a:pt x="227048" y="5371"/>
                </a:lnTo>
                <a:lnTo>
                  <a:pt x="179997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07898" y="3957162"/>
            <a:ext cx="210820" cy="214629"/>
          </a:xfrm>
          <a:custGeom>
            <a:avLst/>
            <a:gdLst/>
            <a:ahLst/>
            <a:cxnLst/>
            <a:rect l="l" t="t" r="r" b="b"/>
            <a:pathLst>
              <a:path w="210820" h="214629">
                <a:moveTo>
                  <a:pt x="105333" y="0"/>
                </a:moveTo>
                <a:lnTo>
                  <a:pt x="64309" y="8406"/>
                </a:lnTo>
                <a:lnTo>
                  <a:pt x="30830" y="31335"/>
                </a:lnTo>
                <a:lnTo>
                  <a:pt x="8269" y="65349"/>
                </a:lnTo>
                <a:lnTo>
                  <a:pt x="0" y="107010"/>
                </a:lnTo>
                <a:lnTo>
                  <a:pt x="8269" y="148662"/>
                </a:lnTo>
                <a:lnTo>
                  <a:pt x="30830" y="182681"/>
                </a:lnTo>
                <a:lnTo>
                  <a:pt x="64309" y="205620"/>
                </a:lnTo>
                <a:lnTo>
                  <a:pt x="105333" y="214033"/>
                </a:lnTo>
                <a:lnTo>
                  <a:pt x="146296" y="205620"/>
                </a:lnTo>
                <a:lnTo>
                  <a:pt x="179763" y="182681"/>
                </a:lnTo>
                <a:lnTo>
                  <a:pt x="202336" y="148662"/>
                </a:lnTo>
                <a:lnTo>
                  <a:pt x="210616" y="107010"/>
                </a:lnTo>
                <a:lnTo>
                  <a:pt x="202336" y="65349"/>
                </a:lnTo>
                <a:lnTo>
                  <a:pt x="179763" y="31335"/>
                </a:lnTo>
                <a:lnTo>
                  <a:pt x="146296" y="8406"/>
                </a:lnTo>
                <a:lnTo>
                  <a:pt x="105333" y="0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15175" y="597179"/>
            <a:ext cx="1635125" cy="786130"/>
          </a:xfrm>
          <a:prstGeom prst="rect">
            <a:avLst/>
          </a:prstGeom>
          <a:ln w="6350">
            <a:solidFill>
              <a:srgbClr val="C5202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935"/>
              </a:spcBef>
            </a:pPr>
            <a:r>
              <a:rPr sz="1200" dirty="0">
                <a:solidFill>
                  <a:srgbClr val="231F20"/>
                </a:solidFill>
                <a:latin typeface="Calibri"/>
                <a:cs typeface="Calibri"/>
              </a:rPr>
              <a:t>Ihr</a:t>
            </a:r>
            <a:r>
              <a:rPr sz="1200" spc="-10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231F20"/>
                </a:solidFill>
                <a:latin typeface="Calibri"/>
                <a:cs typeface="Calibri"/>
              </a:rPr>
              <a:t>Logo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931804"/>
            <a:ext cx="17557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0" dirty="0">
                <a:latin typeface="Calibri"/>
                <a:cs typeface="Calibri"/>
              </a:rPr>
              <a:t>BUYER</a:t>
            </a:r>
            <a:r>
              <a:rPr sz="2000" b="0" spc="-80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PERSONA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31997" y="1673999"/>
            <a:ext cx="5238115" cy="378460"/>
          </a:xfrm>
          <a:prstGeom prst="rect">
            <a:avLst/>
          </a:prstGeom>
          <a:solidFill>
            <a:srgbClr val="C52026"/>
          </a:solidFill>
        </p:spPr>
        <p:txBody>
          <a:bodyPr vert="horz" wrap="square" lIns="0" tIns="2413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190"/>
              </a:spcBef>
            </a:pP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Person</a:t>
            </a:r>
            <a:r>
              <a:rPr sz="15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91300" y="3351205"/>
            <a:ext cx="7588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Geschlecht  Ein</a:t>
            </a:r>
            <a:r>
              <a:rPr sz="1200" spc="-40" dirty="0">
                <a:solidFill>
                  <a:srgbClr val="58595B"/>
                </a:solidFill>
                <a:latin typeface="Calibri"/>
                <a:cs typeface="Calibri"/>
              </a:rPr>
              <a:t>k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ommen  Alter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Ort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1673999"/>
            <a:ext cx="2621280" cy="378460"/>
          </a:xfrm>
          <a:prstGeom prst="rect">
            <a:avLst/>
          </a:prstGeom>
          <a:solidFill>
            <a:srgbClr val="C52026"/>
          </a:solidFill>
        </p:spPr>
        <p:txBody>
          <a:bodyPr vert="horz" wrap="square" lIns="0" tIns="2413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190"/>
              </a:spcBef>
            </a:pP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Persona</a:t>
            </a:r>
            <a:r>
              <a:rPr sz="15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Name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7200" y="2123998"/>
            <a:ext cx="2621280" cy="1152525"/>
          </a:xfrm>
          <a:custGeom>
            <a:avLst/>
            <a:gdLst/>
            <a:ahLst/>
            <a:cxnLst/>
            <a:rect l="l" t="t" r="r" b="b"/>
            <a:pathLst>
              <a:path w="2621280" h="1152525">
                <a:moveTo>
                  <a:pt x="0" y="1152004"/>
                </a:moveTo>
                <a:lnTo>
                  <a:pt x="2620797" y="1152004"/>
                </a:lnTo>
                <a:lnTo>
                  <a:pt x="2620797" y="0"/>
                </a:lnTo>
                <a:lnTo>
                  <a:pt x="0" y="0"/>
                </a:lnTo>
                <a:lnTo>
                  <a:pt x="0" y="1152004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29200" y="2138854"/>
            <a:ext cx="90614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C52026"/>
                </a:solidFill>
                <a:latin typeface="Calibri"/>
                <a:cs typeface="Calibri"/>
              </a:rPr>
              <a:t>Hintergrund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9200" y="2590974"/>
            <a:ext cx="23304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Job?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Beruflicher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Werdegang?</a:t>
            </a:r>
            <a:r>
              <a:rPr sz="1200" spc="21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Familie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6500" y="3344855"/>
            <a:ext cx="21228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C52026"/>
                </a:solidFill>
                <a:latin typeface="Calibri"/>
                <a:cs typeface="Calibri"/>
              </a:rPr>
              <a:t>Demografischer</a:t>
            </a:r>
            <a:r>
              <a:rPr sz="1400" b="1" spc="-50" dirty="0">
                <a:solidFill>
                  <a:srgbClr val="C52026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C52026"/>
                </a:solidFill>
                <a:latin typeface="Calibri"/>
                <a:cs typeface="Calibri"/>
              </a:rPr>
              <a:t>Hintergrund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6500" y="3736013"/>
            <a:ext cx="16548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Männlich/weiblich? Alter?  Ort?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7200" y="4481995"/>
            <a:ext cx="2621280" cy="1098550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2730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215"/>
              </a:spcBef>
            </a:pPr>
            <a:r>
              <a:rPr sz="1400" b="1" spc="-10" dirty="0">
                <a:solidFill>
                  <a:srgbClr val="C52026"/>
                </a:solidFill>
                <a:latin typeface="Calibri"/>
                <a:cs typeface="Calibri"/>
              </a:rPr>
              <a:t>Identifikator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</a:pP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Verhalten?</a:t>
            </a:r>
            <a:endParaRPr sz="1200"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  <a:spcBef>
                <a:spcPts val="235"/>
              </a:spcBef>
            </a:pP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Bevorzugte</a:t>
            </a:r>
            <a:r>
              <a:rPr sz="1200" spc="-7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Kommunikation?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3312005"/>
            <a:ext cx="7913370" cy="0"/>
          </a:xfrm>
          <a:custGeom>
            <a:avLst/>
            <a:gdLst/>
            <a:ahLst/>
            <a:cxnLst/>
            <a:rect l="l" t="t" r="r" b="b"/>
            <a:pathLst>
              <a:path w="7913370">
                <a:moveTo>
                  <a:pt x="0" y="0"/>
                </a:moveTo>
                <a:lnTo>
                  <a:pt x="7912798" y="0"/>
                </a:lnTo>
              </a:path>
            </a:pathLst>
          </a:custGeom>
          <a:ln w="6350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131997" y="2123998"/>
            <a:ext cx="5238115" cy="1152525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3365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265"/>
              </a:spcBef>
            </a:pPr>
            <a:r>
              <a:rPr sz="1200" dirty="0" smtClean="0">
                <a:solidFill>
                  <a:srgbClr val="58595B"/>
                </a:solidFill>
                <a:latin typeface="Calibri"/>
                <a:cs typeface="Calibri"/>
              </a:rPr>
              <a:t>Job</a:t>
            </a:r>
            <a:endParaRPr sz="1200" dirty="0" smtClean="0">
              <a:latin typeface="Calibri"/>
              <a:cs typeface="Calibri"/>
            </a:endParaRPr>
          </a:p>
          <a:p>
            <a:pPr marL="71755" marR="3736340">
              <a:lnSpc>
                <a:spcPct val="100000"/>
              </a:lnSpc>
            </a:pPr>
            <a:r>
              <a:rPr sz="1200" spc="-5" dirty="0" smtClean="0">
                <a:solidFill>
                  <a:srgbClr val="58595B"/>
                </a:solidFill>
                <a:latin typeface="Calibri"/>
                <a:cs typeface="Calibri"/>
              </a:rPr>
              <a:t>Beruflicher </a:t>
            </a:r>
            <a:r>
              <a:rPr sz="1200" spc="-15" dirty="0" smtClean="0">
                <a:solidFill>
                  <a:srgbClr val="58595B"/>
                </a:solidFill>
                <a:latin typeface="Calibri"/>
                <a:cs typeface="Calibri"/>
              </a:rPr>
              <a:t>Werdegang  </a:t>
            </a:r>
            <a:r>
              <a:rPr sz="1200" spc="-5" dirty="0" smtClean="0">
                <a:solidFill>
                  <a:srgbClr val="58595B"/>
                </a:solidFill>
                <a:latin typeface="Calibri"/>
                <a:cs typeface="Calibri"/>
              </a:rPr>
              <a:t>Familie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31997" y="4481995"/>
            <a:ext cx="5238115" cy="1098550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87630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690"/>
              </a:spcBef>
            </a:pP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Verhalten</a:t>
            </a:r>
            <a:endParaRPr sz="1200">
              <a:latin typeface="Calibri"/>
              <a:cs typeface="Calibri"/>
            </a:endParaRPr>
          </a:p>
          <a:p>
            <a:pPr marL="102235">
              <a:lnSpc>
                <a:spcPct val="100000"/>
              </a:lnSpc>
            </a:pP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Bevorzugte</a:t>
            </a:r>
            <a:r>
              <a:rPr sz="1200" spc="-7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Kommunikation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931804"/>
            <a:ext cx="17557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0" dirty="0">
                <a:latin typeface="Calibri"/>
                <a:cs typeface="Calibri"/>
              </a:rPr>
              <a:t>BUYER</a:t>
            </a:r>
            <a:r>
              <a:rPr sz="2000" b="0" spc="-80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PERSONA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31997" y="1368006"/>
            <a:ext cx="5238115" cy="378460"/>
          </a:xfrm>
          <a:prstGeom prst="rect">
            <a:avLst/>
          </a:prstGeom>
          <a:solidFill>
            <a:srgbClr val="C52026"/>
          </a:solidFill>
        </p:spPr>
        <p:txBody>
          <a:bodyPr vert="horz" wrap="square" lIns="0" tIns="2413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190"/>
              </a:spcBef>
            </a:pP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Person</a:t>
            </a:r>
            <a:r>
              <a:rPr sz="15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91300" y="3045204"/>
            <a:ext cx="19151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Primäre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Herausforderungen  Sekundäre</a:t>
            </a:r>
            <a:r>
              <a:rPr sz="1200" spc="-6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Herausforderungen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1368006"/>
            <a:ext cx="2621280" cy="378460"/>
          </a:xfrm>
          <a:prstGeom prst="rect">
            <a:avLst/>
          </a:prstGeom>
          <a:solidFill>
            <a:srgbClr val="C52026"/>
          </a:solidFill>
        </p:spPr>
        <p:txBody>
          <a:bodyPr vert="horz" wrap="square" lIns="0" tIns="2413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190"/>
              </a:spcBef>
            </a:pP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Persona</a:t>
            </a:r>
            <a:r>
              <a:rPr sz="15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Name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1818005"/>
            <a:ext cx="2621280" cy="1152525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2730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215"/>
              </a:spcBef>
            </a:pPr>
            <a:r>
              <a:rPr sz="1400" b="1" spc="-5" dirty="0">
                <a:solidFill>
                  <a:srgbClr val="C52026"/>
                </a:solidFill>
                <a:latin typeface="Calibri"/>
                <a:cs typeface="Calibri"/>
              </a:rPr>
              <a:t>Ziele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</a:pP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Primärziel?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Zusätzliches</a:t>
            </a:r>
            <a:r>
              <a:rPr sz="1200" spc="-7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Ziel?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6500" y="3038854"/>
            <a:ext cx="14566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C52026"/>
                </a:solidFill>
                <a:latin typeface="Calibri"/>
                <a:cs typeface="Calibri"/>
              </a:rPr>
              <a:t>Herausforderungen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6500" y="3430014"/>
            <a:ext cx="198564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Primäre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Herausforderungen?  Sekundäre</a:t>
            </a:r>
            <a:r>
              <a:rPr sz="1200" spc="-5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Herausforderungen?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00" y="4176014"/>
            <a:ext cx="2621280" cy="1434465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2730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215"/>
              </a:spcBef>
            </a:pPr>
            <a:r>
              <a:rPr sz="1400" b="1" spc="-20" dirty="0">
                <a:solidFill>
                  <a:srgbClr val="C52026"/>
                </a:solidFill>
                <a:latin typeface="Calibri"/>
                <a:cs typeface="Calibri"/>
              </a:rPr>
              <a:t>Was </a:t>
            </a:r>
            <a:r>
              <a:rPr sz="1400" b="1" spc="-5" dirty="0">
                <a:solidFill>
                  <a:srgbClr val="C52026"/>
                </a:solidFill>
                <a:latin typeface="Calibri"/>
                <a:cs typeface="Calibri"/>
              </a:rPr>
              <a:t>wir </a:t>
            </a:r>
            <a:r>
              <a:rPr sz="1400" b="1" dirty="0">
                <a:solidFill>
                  <a:srgbClr val="C52026"/>
                </a:solidFill>
                <a:latin typeface="Calibri"/>
                <a:cs typeface="Calibri"/>
              </a:rPr>
              <a:t>tun</a:t>
            </a:r>
            <a:r>
              <a:rPr sz="1400" b="1" spc="-55" dirty="0">
                <a:solidFill>
                  <a:srgbClr val="C52026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C52026"/>
                </a:solidFill>
                <a:latin typeface="Calibri"/>
                <a:cs typeface="Calibri"/>
              </a:rPr>
              <a:t>können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71755" marR="120014">
              <a:lnSpc>
                <a:spcPts val="1280"/>
              </a:lnSpc>
              <a:spcBef>
                <a:spcPts val="5"/>
              </a:spcBef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... um unserer Buyer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Persona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zu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helfen,  ihre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Ziele zu</a:t>
            </a:r>
            <a:r>
              <a:rPr sz="1200" spc="-5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erreichen?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71755" marR="101600">
              <a:lnSpc>
                <a:spcPts val="128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... um unserer Buyer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Persona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zu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helfen  ihre Herausforderungen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zu</a:t>
            </a:r>
            <a:r>
              <a:rPr sz="1200" spc="-5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bewältigen?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006006"/>
            <a:ext cx="7913370" cy="0"/>
          </a:xfrm>
          <a:custGeom>
            <a:avLst/>
            <a:gdLst/>
            <a:ahLst/>
            <a:cxnLst/>
            <a:rect l="l" t="t" r="r" b="b"/>
            <a:pathLst>
              <a:path w="7913370">
                <a:moveTo>
                  <a:pt x="0" y="0"/>
                </a:moveTo>
                <a:lnTo>
                  <a:pt x="7912798" y="0"/>
                </a:lnTo>
              </a:path>
            </a:pathLst>
          </a:custGeom>
          <a:ln w="6350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55875" y="5781204"/>
            <a:ext cx="791590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Buyer </a:t>
            </a:r>
            <a:r>
              <a:rPr sz="1200" spc="-10" dirty="0">
                <a:solidFill>
                  <a:srgbClr val="C52026"/>
                </a:solidFill>
                <a:latin typeface="Calibri"/>
                <a:cs typeface="Calibri"/>
              </a:rPr>
              <a:t>Personas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zu </a:t>
            </a:r>
            <a:r>
              <a:rPr sz="1200" spc="-10" dirty="0">
                <a:solidFill>
                  <a:srgbClr val="C52026"/>
                </a:solidFill>
                <a:latin typeface="Calibri"/>
                <a:cs typeface="Calibri"/>
              </a:rPr>
              <a:t>erstellen, ist nicht ganz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so einfach.Sie brauchen </a:t>
            </a:r>
            <a:r>
              <a:rPr sz="1200" dirty="0">
                <a:solidFill>
                  <a:srgbClr val="C52026"/>
                </a:solidFill>
                <a:latin typeface="Calibri"/>
                <a:cs typeface="Calibri"/>
              </a:rPr>
              <a:t>Ausdauer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und Genauigkeit und </a:t>
            </a:r>
            <a:r>
              <a:rPr sz="1200" spc="-10" dirty="0">
                <a:solidFill>
                  <a:srgbClr val="C52026"/>
                </a:solidFill>
                <a:latin typeface="Calibri"/>
                <a:cs typeface="Calibri"/>
              </a:rPr>
              <a:t>geht nicht von heute </a:t>
            </a:r>
            <a:r>
              <a:rPr sz="1200" dirty="0">
                <a:solidFill>
                  <a:srgbClr val="C52026"/>
                </a:solidFill>
                <a:latin typeface="Calibri"/>
                <a:cs typeface="Calibri"/>
              </a:rPr>
              <a:t>auf </a:t>
            </a:r>
            <a:r>
              <a:rPr sz="1200" spc="-15" dirty="0">
                <a:solidFill>
                  <a:srgbClr val="C52026"/>
                </a:solidFill>
                <a:latin typeface="Calibri"/>
                <a:cs typeface="Calibri"/>
              </a:rPr>
              <a:t>mor- 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gen. </a:t>
            </a:r>
            <a:r>
              <a:rPr sz="1200" spc="-15" dirty="0">
                <a:solidFill>
                  <a:srgbClr val="C52026"/>
                </a:solidFill>
                <a:latin typeface="Calibri"/>
                <a:cs typeface="Calibri"/>
              </a:rPr>
              <a:t>Wenn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Sie </a:t>
            </a:r>
            <a:r>
              <a:rPr sz="1200" spc="-10" dirty="0">
                <a:solidFill>
                  <a:srgbClr val="C52026"/>
                </a:solidFill>
                <a:latin typeface="Calibri"/>
                <a:cs typeface="Calibri"/>
              </a:rPr>
              <a:t>erst </a:t>
            </a:r>
            <a:r>
              <a:rPr sz="1200" dirty="0">
                <a:solidFill>
                  <a:srgbClr val="C52026"/>
                </a:solidFill>
                <a:latin typeface="Calibri"/>
                <a:cs typeface="Calibri"/>
              </a:rPr>
              <a:t>einmal ein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bis </a:t>
            </a:r>
            <a:r>
              <a:rPr sz="1200" spc="-10" dirty="0">
                <a:solidFill>
                  <a:srgbClr val="C52026"/>
                </a:solidFill>
                <a:latin typeface="Calibri"/>
                <a:cs typeface="Calibri"/>
              </a:rPr>
              <a:t>zwei Personas geschafft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haben, fällt </a:t>
            </a:r>
            <a:r>
              <a:rPr sz="1200" dirty="0">
                <a:solidFill>
                  <a:srgbClr val="C52026"/>
                </a:solidFill>
                <a:latin typeface="Calibri"/>
                <a:cs typeface="Calibri"/>
              </a:rPr>
              <a:t>es Ihnen </a:t>
            </a:r>
            <a:r>
              <a:rPr sz="1200" spc="-20" dirty="0">
                <a:solidFill>
                  <a:srgbClr val="C52026"/>
                </a:solidFill>
                <a:latin typeface="Calibri"/>
                <a:cs typeface="Calibri"/>
              </a:rPr>
              <a:t>leichter,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die entsprechenden </a:t>
            </a:r>
            <a:r>
              <a:rPr sz="1200" spc="-10" dirty="0">
                <a:solidFill>
                  <a:srgbClr val="C52026"/>
                </a:solidFill>
                <a:latin typeface="Calibri"/>
                <a:cs typeface="Calibri"/>
              </a:rPr>
              <a:t>Fragen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zu stellen  oder anders</a:t>
            </a:r>
            <a:r>
              <a:rPr sz="1200" spc="-95" dirty="0">
                <a:solidFill>
                  <a:srgbClr val="C52026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hinzuhören.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Viel </a:t>
            </a:r>
            <a:r>
              <a:rPr sz="1200" spc="-10" dirty="0">
                <a:solidFill>
                  <a:srgbClr val="C52026"/>
                </a:solidFill>
                <a:latin typeface="Calibri"/>
                <a:cs typeface="Calibri"/>
              </a:rPr>
              <a:t>Erfolg!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Ihre </a:t>
            </a:r>
            <a:r>
              <a:rPr sz="1200" dirty="0">
                <a:solidFill>
                  <a:srgbClr val="C52026"/>
                </a:solidFill>
                <a:latin typeface="Calibri"/>
                <a:cs typeface="Calibri"/>
              </a:rPr>
              <a:t>PHOCUS</a:t>
            </a:r>
            <a:r>
              <a:rPr sz="1200" spc="-65" dirty="0">
                <a:solidFill>
                  <a:srgbClr val="C52026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DC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31997" y="1818005"/>
            <a:ext cx="5238115" cy="1152525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53340" rIns="0" bIns="0" rtlCol="0">
            <a:spAutoFit/>
          </a:bodyPr>
          <a:lstStyle/>
          <a:p>
            <a:pPr marL="71755" marR="4536440">
              <a:lnSpc>
                <a:spcPct val="100000"/>
              </a:lnSpc>
              <a:spcBef>
                <a:spcPts val="420"/>
              </a:spcBef>
            </a:pP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Primärziel  Nebenziel</a:t>
            </a:r>
            <a:endParaRPr sz="1200"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...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31997" y="4176014"/>
            <a:ext cx="5238115" cy="1434465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69850" rIns="0" bIns="0" rtlCol="0">
            <a:spAutoFit/>
          </a:bodyPr>
          <a:lstStyle/>
          <a:p>
            <a:pPr marL="71755" marR="3786504">
              <a:lnSpc>
                <a:spcPct val="100000"/>
              </a:lnSpc>
              <a:spcBef>
                <a:spcPts val="550"/>
              </a:spcBef>
            </a:pPr>
            <a:r>
              <a:rPr sz="1200" spc="-15" dirty="0">
                <a:solidFill>
                  <a:srgbClr val="58595B"/>
                </a:solidFill>
                <a:latin typeface="Calibri"/>
                <a:cs typeface="Calibri"/>
              </a:rPr>
              <a:t>Was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wir tun</a:t>
            </a:r>
            <a:r>
              <a:rPr sz="1200" spc="-8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können/1  </a:t>
            </a:r>
            <a:r>
              <a:rPr sz="1200" spc="-15" dirty="0">
                <a:solidFill>
                  <a:srgbClr val="58595B"/>
                </a:solidFill>
                <a:latin typeface="Calibri"/>
                <a:cs typeface="Calibri"/>
              </a:rPr>
              <a:t>Was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wir tun</a:t>
            </a:r>
            <a:r>
              <a:rPr sz="1200" spc="-8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können/2</a:t>
            </a:r>
            <a:endParaRPr sz="1200"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...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931804"/>
            <a:ext cx="17557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0" dirty="0">
                <a:latin typeface="Calibri"/>
                <a:cs typeface="Calibri"/>
              </a:rPr>
              <a:t>BUYER</a:t>
            </a:r>
            <a:r>
              <a:rPr sz="2000" b="0" spc="-80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PERSONA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31997" y="1368006"/>
            <a:ext cx="5238115" cy="378460"/>
          </a:xfrm>
          <a:prstGeom prst="rect">
            <a:avLst/>
          </a:prstGeom>
          <a:solidFill>
            <a:srgbClr val="C52026"/>
          </a:solidFill>
        </p:spPr>
        <p:txBody>
          <a:bodyPr vert="horz" wrap="square" lIns="0" tIns="2413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190"/>
              </a:spcBef>
            </a:pP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Person</a:t>
            </a:r>
            <a:r>
              <a:rPr sz="1500" b="1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91300" y="3045204"/>
            <a:ext cx="12230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Üblicher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Einwand</a:t>
            </a:r>
            <a:r>
              <a:rPr sz="1200" spc="-10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Üblicher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Einwand</a:t>
            </a:r>
            <a:r>
              <a:rPr sz="1200" spc="-10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...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1368006"/>
            <a:ext cx="2621280" cy="378460"/>
          </a:xfrm>
          <a:prstGeom prst="rect">
            <a:avLst/>
          </a:prstGeom>
          <a:solidFill>
            <a:srgbClr val="C52026"/>
          </a:solidFill>
        </p:spPr>
        <p:txBody>
          <a:bodyPr vert="horz" wrap="square" lIns="0" tIns="2413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190"/>
              </a:spcBef>
            </a:pP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Persona</a:t>
            </a:r>
            <a:r>
              <a:rPr sz="15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Name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1818005"/>
            <a:ext cx="2621280" cy="1152525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2730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215"/>
              </a:spcBef>
            </a:pPr>
            <a:r>
              <a:rPr sz="1400" b="1" spc="-5" dirty="0">
                <a:solidFill>
                  <a:srgbClr val="C52026"/>
                </a:solidFill>
                <a:latin typeface="Calibri"/>
                <a:cs typeface="Calibri"/>
              </a:rPr>
              <a:t>Aussagen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</a:pP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Über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Ziele,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Herausforderungen</a:t>
            </a:r>
            <a:r>
              <a:rPr sz="1200" spc="-6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etc.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6500" y="3038854"/>
            <a:ext cx="13474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C52026"/>
                </a:solidFill>
                <a:latin typeface="Calibri"/>
                <a:cs typeface="Calibri"/>
              </a:rPr>
              <a:t>Übliche</a:t>
            </a:r>
            <a:r>
              <a:rPr sz="1400" b="1" spc="-90" dirty="0">
                <a:solidFill>
                  <a:srgbClr val="C52026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52026"/>
                </a:solidFill>
                <a:latin typeface="Calibri"/>
                <a:cs typeface="Calibri"/>
              </a:rPr>
              <a:t>Einwände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6500" y="3430014"/>
            <a:ext cx="229235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Warum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Sie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Ihr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Produkt/Ihren Service 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nicht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in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Anspruch</a:t>
            </a:r>
            <a:r>
              <a:rPr sz="1200" spc="-6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nehmen?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200" y="4176014"/>
            <a:ext cx="2621280" cy="1434465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2730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215"/>
              </a:spcBef>
            </a:pPr>
            <a:r>
              <a:rPr sz="1400" b="1" spc="-20" dirty="0">
                <a:solidFill>
                  <a:srgbClr val="C52026"/>
                </a:solidFill>
                <a:latin typeface="Calibri"/>
                <a:cs typeface="Calibri"/>
              </a:rPr>
              <a:t>Was </a:t>
            </a:r>
            <a:r>
              <a:rPr sz="1400" b="1" spc="-5" dirty="0">
                <a:solidFill>
                  <a:srgbClr val="C52026"/>
                </a:solidFill>
                <a:latin typeface="Calibri"/>
                <a:cs typeface="Calibri"/>
              </a:rPr>
              <a:t>wir </a:t>
            </a:r>
            <a:r>
              <a:rPr sz="1400" b="1" dirty="0">
                <a:solidFill>
                  <a:srgbClr val="C52026"/>
                </a:solidFill>
                <a:latin typeface="Calibri"/>
                <a:cs typeface="Calibri"/>
              </a:rPr>
              <a:t>tun</a:t>
            </a:r>
            <a:r>
              <a:rPr sz="1400" b="1" spc="-55" dirty="0">
                <a:solidFill>
                  <a:srgbClr val="C52026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C52026"/>
                </a:solidFill>
                <a:latin typeface="Calibri"/>
                <a:cs typeface="Calibri"/>
              </a:rPr>
              <a:t>können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71755" marR="120014">
              <a:lnSpc>
                <a:spcPts val="1280"/>
              </a:lnSpc>
              <a:spcBef>
                <a:spcPts val="5"/>
              </a:spcBef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... um unserer Buyer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Persona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zu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helfen,  ihre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Ziele zu</a:t>
            </a:r>
            <a:r>
              <a:rPr sz="1200" spc="-5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erreichen?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Times New Roman"/>
              <a:cs typeface="Times New Roman"/>
            </a:endParaRPr>
          </a:p>
          <a:p>
            <a:pPr marL="71755" marR="101600">
              <a:lnSpc>
                <a:spcPts val="128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... um unserer Buyer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Persona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zu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helfen  ihre Herausforderungen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zu</a:t>
            </a:r>
            <a:r>
              <a:rPr sz="1200" spc="-5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bewältigen?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006006"/>
            <a:ext cx="7913370" cy="0"/>
          </a:xfrm>
          <a:custGeom>
            <a:avLst/>
            <a:gdLst/>
            <a:ahLst/>
            <a:cxnLst/>
            <a:rect l="l" t="t" r="r" b="b"/>
            <a:pathLst>
              <a:path w="7913370">
                <a:moveTo>
                  <a:pt x="0" y="0"/>
                </a:moveTo>
                <a:lnTo>
                  <a:pt x="7912798" y="0"/>
                </a:lnTo>
              </a:path>
            </a:pathLst>
          </a:custGeom>
          <a:ln w="6350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94459" y="5781204"/>
            <a:ext cx="6641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04135" marR="5080" indent="-259207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C52026"/>
                </a:solidFill>
                <a:latin typeface="Calibri"/>
                <a:cs typeface="Calibri"/>
              </a:rPr>
              <a:t>Um </a:t>
            </a:r>
            <a:r>
              <a:rPr sz="1200" spc="-10" dirty="0">
                <a:solidFill>
                  <a:srgbClr val="C52026"/>
                </a:solidFill>
                <a:latin typeface="Calibri"/>
                <a:cs typeface="Calibri"/>
              </a:rPr>
              <a:t>weitere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Buyer </a:t>
            </a:r>
            <a:r>
              <a:rPr sz="1200" spc="-10" dirty="0">
                <a:solidFill>
                  <a:srgbClr val="C52026"/>
                </a:solidFill>
                <a:latin typeface="Calibri"/>
                <a:cs typeface="Calibri"/>
              </a:rPr>
              <a:t>Personas auszudifferenzieren,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duplizieren Sie einfach die bereits bestehenden </a:t>
            </a:r>
            <a:r>
              <a:rPr sz="1200" spc="-20" dirty="0">
                <a:solidFill>
                  <a:srgbClr val="C52026"/>
                </a:solidFill>
                <a:latin typeface="Calibri"/>
                <a:cs typeface="Calibri"/>
              </a:rPr>
              <a:t>Templates  </a:t>
            </a:r>
            <a:r>
              <a:rPr sz="1200" spc="-5" dirty="0">
                <a:solidFill>
                  <a:srgbClr val="C52026"/>
                </a:solidFill>
                <a:latin typeface="Calibri"/>
                <a:cs typeface="Calibri"/>
              </a:rPr>
              <a:t>und fügen Sie diese</a:t>
            </a:r>
            <a:r>
              <a:rPr sz="1200" spc="-80" dirty="0">
                <a:solidFill>
                  <a:srgbClr val="C52026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C52026"/>
                </a:solidFill>
                <a:latin typeface="Calibri"/>
                <a:cs typeface="Calibri"/>
              </a:rPr>
              <a:t>an.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31997" y="1818005"/>
            <a:ext cx="5238115" cy="1152525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33655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265"/>
              </a:spcBef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Aussage</a:t>
            </a:r>
            <a:r>
              <a:rPr sz="1200" spc="-7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Aussage</a:t>
            </a:r>
            <a:r>
              <a:rPr sz="1200" spc="-7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Aussage</a:t>
            </a:r>
            <a:r>
              <a:rPr sz="1200" spc="-7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...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31997" y="4176014"/>
            <a:ext cx="5238115" cy="1434465"/>
          </a:xfrm>
          <a:prstGeom prst="rect">
            <a:avLst/>
          </a:prstGeom>
          <a:solidFill>
            <a:srgbClr val="DCDDDE"/>
          </a:solidFill>
        </p:spPr>
        <p:txBody>
          <a:bodyPr vert="horz" wrap="square" lIns="0" tIns="33655" rIns="0" bIns="0" rtlCol="0">
            <a:spAutoFit/>
          </a:bodyPr>
          <a:lstStyle/>
          <a:p>
            <a:pPr marL="71755" marR="3787140">
              <a:lnSpc>
                <a:spcPct val="100000"/>
              </a:lnSpc>
              <a:spcBef>
                <a:spcPts val="265"/>
              </a:spcBef>
            </a:pPr>
            <a:r>
              <a:rPr sz="1200" spc="-15" dirty="0">
                <a:solidFill>
                  <a:srgbClr val="58595B"/>
                </a:solidFill>
                <a:latin typeface="Calibri"/>
                <a:cs typeface="Calibri"/>
              </a:rPr>
              <a:t>Was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wir tun</a:t>
            </a:r>
            <a:r>
              <a:rPr sz="1200" spc="-80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können/1  </a:t>
            </a:r>
            <a:r>
              <a:rPr sz="1200" spc="-15" dirty="0">
                <a:solidFill>
                  <a:srgbClr val="58595B"/>
                </a:solidFill>
                <a:latin typeface="Calibri"/>
                <a:cs typeface="Calibri"/>
              </a:rPr>
              <a:t>Was </a:t>
            </a:r>
            <a:r>
              <a:rPr sz="1200" dirty="0">
                <a:solidFill>
                  <a:srgbClr val="58595B"/>
                </a:solidFill>
                <a:latin typeface="Calibri"/>
                <a:cs typeface="Calibri"/>
              </a:rPr>
              <a:t>wir tun</a:t>
            </a:r>
            <a:r>
              <a:rPr sz="1200" spc="-85" dirty="0">
                <a:solidFill>
                  <a:srgbClr val="58595B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95B"/>
                </a:solidFill>
                <a:latin typeface="Calibri"/>
                <a:cs typeface="Calibri"/>
              </a:rPr>
              <a:t>können/2</a:t>
            </a:r>
            <a:endParaRPr sz="1200">
              <a:latin typeface="Calibri"/>
              <a:cs typeface="Calibri"/>
            </a:endParaRPr>
          </a:p>
          <a:p>
            <a:pPr marL="71755">
              <a:lnSpc>
                <a:spcPct val="100000"/>
              </a:lnSpc>
            </a:pPr>
            <a:r>
              <a:rPr sz="1200" spc="-5" dirty="0">
                <a:solidFill>
                  <a:srgbClr val="58595B"/>
                </a:solidFill>
                <a:latin typeface="Calibri"/>
                <a:cs typeface="Calibri"/>
              </a:rPr>
              <a:t>...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329</Words>
  <Application>Microsoft Macintosh PowerPoint</Application>
  <PresentationFormat>Benutzerdefiniert</PresentationFormat>
  <Paragraphs>71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Calibri</vt:lpstr>
      <vt:lpstr>Times New Roman</vt:lpstr>
      <vt:lpstr>Office Theme</vt:lpstr>
      <vt:lpstr>Und jetzt sind Sie an der Reihe!</vt:lpstr>
      <vt:lpstr>BUYER PERSONAS DEFINIEREN</vt:lpstr>
      <vt:lpstr>BUYER PERSONA</vt:lpstr>
      <vt:lpstr>BUYER PERSONA</vt:lpstr>
      <vt:lpstr>BUYER PERSONA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PPT-Vorlage-Buyer Personas.indd</dc:title>
  <cp:lastModifiedBy>Microsoft Office-Anwender</cp:lastModifiedBy>
  <cp:revision>1</cp:revision>
  <dcterms:created xsi:type="dcterms:W3CDTF">2017-11-13T16:45:11Z</dcterms:created>
  <dcterms:modified xsi:type="dcterms:W3CDTF">2017-11-13T15:47:24Z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2017-11-13T00:00:00Z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2017-11-13T00:00:00Z</vt:filetime>
  </property>
</Properties>
</file>